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9" r:id="rId4"/>
    <p:sldId id="262" r:id="rId5"/>
    <p:sldId id="264" r:id="rId6"/>
    <p:sldId id="266" r:id="rId7"/>
    <p:sldId id="276" r:id="rId8"/>
    <p:sldId id="277" r:id="rId9"/>
    <p:sldId id="265" r:id="rId10"/>
    <p:sldId id="278" r:id="rId11"/>
    <p:sldId id="279" r:id="rId12"/>
    <p:sldId id="280" r:id="rId13"/>
    <p:sldId id="281" r:id="rId14"/>
    <p:sldId id="282" r:id="rId15"/>
    <p:sldId id="273" r:id="rId16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78" y="-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43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060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84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47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897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17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63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50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21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95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16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3D357-2C65-47F2-8BE0-5C2153103383}" type="datetimeFigureOut">
              <a:rPr lang="es-ES" smtClean="0"/>
              <a:t>21/09/2022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9DD8E-3EB3-4CC0-BAAD-BFCEDE1124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2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0101" y="6394234"/>
            <a:ext cx="121990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Septiembre, 2022</a:t>
            </a:r>
            <a:endParaRPr lang="es-ES" sz="1600" b="1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614546" y="2399482"/>
            <a:ext cx="4103917" cy="955609"/>
          </a:xfrm>
          <a:prstGeom prst="rect">
            <a:avLst/>
          </a:prstGeom>
        </p:spPr>
      </p:pic>
      <p:sp>
        <p:nvSpPr>
          <p:cNvPr id="19" name="Forma libre 18"/>
          <p:cNvSpPr>
            <a:spLocks/>
          </p:cNvSpPr>
          <p:nvPr/>
        </p:nvSpPr>
        <p:spPr bwMode="auto">
          <a:xfrm>
            <a:off x="0" y="0"/>
            <a:ext cx="12185993" cy="5349921"/>
          </a:xfrm>
          <a:custGeom>
            <a:avLst/>
            <a:gdLst>
              <a:gd name="T0" fmla="*/ 0 w 720"/>
              <a:gd name="T1" fmla="*/ 0 h 700"/>
              <a:gd name="T2" fmla="*/ 0 w 720"/>
              <a:gd name="T3" fmla="*/ 644 h 700"/>
              <a:gd name="T4" fmla="*/ 113 w 720"/>
              <a:gd name="T5" fmla="*/ 665 h 700"/>
              <a:gd name="T6" fmla="*/ 720 w 720"/>
              <a:gd name="T7" fmla="*/ 644 h 700"/>
              <a:gd name="T8" fmla="*/ 720 w 720"/>
              <a:gd name="T9" fmla="*/ 617 h 700"/>
              <a:gd name="T10" fmla="*/ 720 w 720"/>
              <a:gd name="T11" fmla="*/ 0 h 700"/>
              <a:gd name="T12" fmla="*/ 0 w 720"/>
              <a:gd name="T13" fmla="*/ 0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20" h="700">
                <a:moveTo>
                  <a:pt x="0" y="0"/>
                </a:moveTo>
                <a:cubicBezTo>
                  <a:pt x="0" y="644"/>
                  <a:pt x="0" y="644"/>
                  <a:pt x="0" y="644"/>
                </a:cubicBezTo>
                <a:cubicBezTo>
                  <a:pt x="23" y="650"/>
                  <a:pt x="62" y="658"/>
                  <a:pt x="113" y="665"/>
                </a:cubicBezTo>
                <a:cubicBezTo>
                  <a:pt x="250" y="685"/>
                  <a:pt x="476" y="700"/>
                  <a:pt x="720" y="644"/>
                </a:cubicBezTo>
                <a:cubicBezTo>
                  <a:pt x="720" y="617"/>
                  <a:pt x="720" y="617"/>
                  <a:pt x="720" y="617"/>
                </a:cubicBezTo>
                <a:cubicBezTo>
                  <a:pt x="720" y="0"/>
                  <a:pt x="720" y="0"/>
                  <a:pt x="72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rot="0" vert="horz" wrap="square" lIns="914400" tIns="1097280" rIns="1097280" bIns="1097280" anchor="b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PY" sz="36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PY" sz="3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PY" sz="36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PY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Plan Estratégico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PY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Institucional </a:t>
            </a:r>
            <a:r>
              <a:rPr lang="es-PY" sz="3600" dirty="0">
                <a:solidFill>
                  <a:schemeClr val="bg1"/>
                </a:solidFill>
                <a:latin typeface="Georgia" panose="02040502050405020303" pitchFamily="18" charset="0"/>
              </a:rPr>
              <a:t>ESSAP S.A.</a:t>
            </a:r>
            <a:endParaRPr lang="es-PY" sz="3600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 descr="C:\Users\ucer\Downloads\LOGO-ESSAP2-2021-0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432" y="1712061"/>
            <a:ext cx="5574030" cy="116522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ctángulo 21"/>
          <p:cNvSpPr>
            <a:spLocks noChangeAspect="1"/>
          </p:cNvSpPr>
          <p:nvPr/>
        </p:nvSpPr>
        <p:spPr>
          <a:xfrm>
            <a:off x="10435598" y="-1"/>
            <a:ext cx="879391" cy="17120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" tIns="45720" rIns="4572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0"/>
              </a:spcAft>
            </a:pPr>
            <a:r>
              <a:rPr lang="es-MX" sz="120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s-P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Cuadro de texto 129"/>
          <p:cNvSpPr txBox="1"/>
          <p:nvPr/>
        </p:nvSpPr>
        <p:spPr>
          <a:xfrm>
            <a:off x="0" y="5529364"/>
            <a:ext cx="12192000" cy="864870"/>
          </a:xfrm>
          <a:prstGeom prst="rect">
            <a:avLst/>
          </a:prstGeom>
          <a:solidFill>
            <a:schemeClr val="tx2">
              <a:lumMod val="75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0" tIns="0" rIns="109728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s-MX" sz="1400" cap="all">
                <a:solidFill>
                  <a:srgbClr val="FFFF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s-P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s-MX" sz="1400" cap="all">
                <a:solidFill>
                  <a:srgbClr val="FFFF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s-PY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PY" sz="14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s-MX" altLang="es-PY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PY" sz="14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s-MX" altLang="es-PY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4722125" y="5730967"/>
            <a:ext cx="46811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PY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PY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kumimoji="0" lang="es-MX" altLang="es-PY" sz="12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 rot="16200000">
            <a:off x="10099421" y="845443"/>
            <a:ext cx="14254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PY" sz="1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2022-2026   </a:t>
            </a:r>
            <a:endParaRPr kumimoji="0" lang="es-ES" altLang="es-PY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02950"/>
            <a:ext cx="12192000" cy="6337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ANÁLISIS FODA (EXTERNO)</a:t>
            </a:r>
            <a:endParaRPr lang="es-ES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476564" y="1632003"/>
            <a:ext cx="5474785" cy="48927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Y" sz="1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Oportunidades:</a:t>
            </a:r>
            <a:endParaRPr lang="es-PY" sz="18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/>
            <a:r>
              <a:rPr lang="es-PY" sz="1900" dirty="0">
                <a:latin typeface="Georgia" panose="02040502050405020303" pitchFamily="18" charset="0"/>
              </a:rPr>
              <a:t>Avances tecnológicos con enfoque sostenible de los servicios en el sector</a:t>
            </a:r>
          </a:p>
          <a:p>
            <a:pPr lvl="0"/>
            <a:r>
              <a:rPr lang="es-PY" sz="1900" dirty="0">
                <a:latin typeface="Georgia" panose="02040502050405020303" pitchFamily="18" charset="0"/>
              </a:rPr>
              <a:t>Cooperación de organismos nacionales e internacionales para la reducción del Agua No Contabilizada </a:t>
            </a:r>
          </a:p>
          <a:p>
            <a:pPr lvl="0"/>
            <a:r>
              <a:rPr lang="es-PY" sz="1900" dirty="0">
                <a:latin typeface="Georgia" panose="02040502050405020303" pitchFamily="18" charset="0"/>
              </a:rPr>
              <a:t>Posibilidad de expansión de la cubertura de los servicios</a:t>
            </a:r>
          </a:p>
          <a:p>
            <a:pPr lvl="0"/>
            <a:r>
              <a:rPr lang="es-PY" sz="1900" dirty="0">
                <a:latin typeface="Georgia" panose="02040502050405020303" pitchFamily="18" charset="0"/>
              </a:rPr>
              <a:t>Sostenibilidad del sector de agua y alcantarillado sanitario</a:t>
            </a:r>
          </a:p>
          <a:p>
            <a:pPr lvl="0"/>
            <a:r>
              <a:rPr lang="es-PY" sz="1900" dirty="0">
                <a:latin typeface="Georgia" panose="02040502050405020303" pitchFamily="18" charset="0"/>
              </a:rPr>
              <a:t>Políticas de transferencia de recursos.</a:t>
            </a:r>
          </a:p>
          <a:p>
            <a:pPr lvl="0"/>
            <a:r>
              <a:rPr lang="es-PY" sz="1900" dirty="0">
                <a:latin typeface="Georgia" panose="02040502050405020303" pitchFamily="18" charset="0"/>
              </a:rPr>
              <a:t>Apoyo a la defensa, preservación, conservación, recomposición y mejoramiento del medio ambiente, así como su conciliación con el desarrollo humano integral</a:t>
            </a:r>
          </a:p>
          <a:p>
            <a:r>
              <a:rPr lang="es-PY" sz="1900" dirty="0">
                <a:latin typeface="Georgia" panose="02040502050405020303" pitchFamily="18" charset="0"/>
              </a:rPr>
              <a:t>Aumento de la cobertura y uso sostenible de los servicios de agua potable y alcantarillado sanitario en áreas vulnerables</a:t>
            </a:r>
          </a:p>
          <a:p>
            <a:pPr algn="just"/>
            <a:endParaRPr lang="es-ES" sz="1800" dirty="0">
              <a:latin typeface="Georgia" panose="02040502050405020303" pitchFamily="18" charset="0"/>
            </a:endParaRPr>
          </a:p>
        </p:txBody>
      </p:sp>
      <p:sp>
        <p:nvSpPr>
          <p:cNvPr id="14" name="Marcador de contenido 4"/>
          <p:cNvSpPr>
            <a:spLocks noGrp="1"/>
          </p:cNvSpPr>
          <p:nvPr>
            <p:ph sz="half" idx="1"/>
          </p:nvPr>
        </p:nvSpPr>
        <p:spPr>
          <a:xfrm>
            <a:off x="6456326" y="1615296"/>
            <a:ext cx="5477369" cy="48927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PY" sz="1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Amenazas:</a:t>
            </a:r>
            <a:endParaRPr lang="es-PY" sz="18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Impacto de fenómenos naturales y antrópicos en la prestación de los servicios 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Sanciones por inacciones a las disposiciones legales que reglamentan los servicios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Escasa inversión estatal en el sector de agua potable y alcantarillado sanitario 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Conflictos de intereses gremiales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Injerencias y decisiones políticas que afectan a la prestación del servicio de agua potable y alcantarillado sanitario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Desaceleración del crecimiento económico del país</a:t>
            </a:r>
          </a:p>
          <a:p>
            <a:r>
              <a:rPr lang="es-PY" sz="1800" dirty="0">
                <a:latin typeface="Georgia" panose="02040502050405020303" pitchFamily="18" charset="0"/>
              </a:rPr>
              <a:t>Pandemia</a:t>
            </a:r>
            <a:endParaRPr lang="es-ES" sz="1800" dirty="0">
              <a:latin typeface="Georgia" panose="020405020504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96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02950"/>
            <a:ext cx="12192000" cy="6337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  <a:r>
              <a:rPr lang="es-E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INDICADORES DEL PLAN ESTRATÉGICO INSTITUCIONAL</a:t>
            </a:r>
            <a:endParaRPr lang="es-E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" name="Marcador de contenido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82933296"/>
              </p:ext>
            </p:extLst>
          </p:nvPr>
        </p:nvGraphicFramePr>
        <p:xfrm>
          <a:off x="1156449" y="1763086"/>
          <a:ext cx="10219762" cy="4397510"/>
        </p:xfrm>
        <a:graphic>
          <a:graphicData uri="http://schemas.openxmlformats.org/drawingml/2006/table">
            <a:tbl>
              <a:tblPr firstRow="1" firstCol="1" bandRow="1"/>
              <a:tblGrid>
                <a:gridCol w="3394567"/>
                <a:gridCol w="1727670"/>
                <a:gridCol w="1173373"/>
                <a:gridCol w="1049824"/>
                <a:gridCol w="572996"/>
                <a:gridCol w="572996"/>
                <a:gridCol w="572996"/>
                <a:gridCol w="577670"/>
                <a:gridCol w="577670"/>
              </a:tblGrid>
              <a:tr h="425989"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ASEGURAR LA GESTIÓN COMERCIAL Y LA ATENCIÓN DEL USUARIO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Rango de tolerancia del objetivo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93403">
                <a:tc gridSpan="3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≥60%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≥62%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≥65%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≥70%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≥75%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9592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285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 Base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310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conexión a nuevos usuarios del servicio de agua potable.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[A1]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días/conexión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conexión a nuevos usuarios de servicio de alcantarillado.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[A2]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días/conexión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Percepción de la Satisfacción del Usuario en General.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([A15]/[A16])*100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48,84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Cantidad de “reclamos de carácter comercial” por cada 100 usuarios y año.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([A4]/[A5])*100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Cantidad de “reclamos de carácter técnico” por cada 100 usuarios y año.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([A17]/[A5])*100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espera en atención telefónica.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[A6]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minutos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espera en atención presencial.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[A6]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minutos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resolución de problemas de carácter comercial.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[A7]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días hábiles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resolución de problemas de carácter técnico.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[A18]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días hábiles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Eficacia de facturación.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([C1]/[C2])*100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Índice de Micromedición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([C19]/[C1])*100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54446" marR="544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02950"/>
            <a:ext cx="12192000" cy="6337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  <a:r>
              <a:rPr lang="es-E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INDICADORES DEL PLAN ESTRATÉGICO INSTITUCIONAL</a:t>
            </a:r>
            <a:endParaRPr lang="es-E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Marcador de contenido 1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50606697"/>
              </p:ext>
            </p:extLst>
          </p:nvPr>
        </p:nvGraphicFramePr>
        <p:xfrm>
          <a:off x="1082841" y="1825624"/>
          <a:ext cx="10383253" cy="4351340"/>
        </p:xfrm>
        <a:graphic>
          <a:graphicData uri="http://schemas.openxmlformats.org/drawingml/2006/table">
            <a:tbl>
              <a:tblPr firstRow="1" firstCol="1" bandRow="1"/>
              <a:tblGrid>
                <a:gridCol w="3444595"/>
                <a:gridCol w="1753131"/>
                <a:gridCol w="1404809"/>
                <a:gridCol w="864030"/>
                <a:gridCol w="581440"/>
                <a:gridCol w="581440"/>
                <a:gridCol w="581440"/>
                <a:gridCol w="586184"/>
                <a:gridCol w="586184"/>
              </a:tblGrid>
              <a:tr h="185197"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AUMENTAR  LA RENTABILIDAD Y LA DISPONIBILIDAD DE RECURSOS FINANCIEROS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Rango de tolerancia del objetivo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96471">
                <a:tc gridSpan="3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≥60%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≥62%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≥65%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≥70%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≥75%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1851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240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 Base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40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Agua controlada en puntos de uso y consumo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([B1]/ [B2])*100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≤37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≤36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≤35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≤34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≤33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Agua no facturada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(([B2]-[C18])/ [B2])*100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47,9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≤47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≤45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≤44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≤43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Pérdidas reales en las infraestructuras de suministro y distribución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([B3]/ [B5])	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m3/conexión/día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Agua empleada en la operación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([B6]/ [B2])*100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8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roturas en tuberías de distribución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[B7]/ [B4]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Nº/km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Licitaciones Planificadas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([B13]/ [B14])*100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Licitaciones realizadas dentro del plazo del cuatrimestre establecido en el PAC.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([B15]/ [B16])*100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Gastos en funciones de administración y ventas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([B17]/ [C3])*100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≤52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Liquidez corriente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([C4]/ [C5])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veces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≥2,36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Relación deuda a patrimonio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([C7]/ [C6])	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veces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≤0,92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Flujos comprometidos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[C7]/ ([C17])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años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≤1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Eficacia de recaudación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([C8]/ [C9])*100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89%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≥90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2197" marR="421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3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02950"/>
            <a:ext cx="12192000" cy="6337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  <a:r>
              <a:rPr lang="es-E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INDICADORES DEL PLAN ESTRATÉGICO INSTITUCIONAL</a:t>
            </a:r>
            <a:endParaRPr lang="es-E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Marcador de contenido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2577827"/>
              </p:ext>
            </p:extLst>
          </p:nvPr>
        </p:nvGraphicFramePr>
        <p:xfrm>
          <a:off x="838200" y="1768641"/>
          <a:ext cx="10892590" cy="4764504"/>
        </p:xfrm>
        <a:graphic>
          <a:graphicData uri="http://schemas.openxmlformats.org/drawingml/2006/table">
            <a:tbl>
              <a:tblPr firstRow="1" firstCol="1" bandRow="1"/>
              <a:tblGrid>
                <a:gridCol w="3794919"/>
                <a:gridCol w="1699323"/>
                <a:gridCol w="803829"/>
                <a:gridCol w="1099272"/>
                <a:gridCol w="803829"/>
                <a:gridCol w="803829"/>
                <a:gridCol w="625435"/>
                <a:gridCol w="631077"/>
                <a:gridCol w="631077"/>
              </a:tblGrid>
              <a:tr h="250986"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MEJORAR LA FUNCIONALIDAD, CON ENFOQUE EN EL MODELO DE GESTIÓN POR PROCESO Y RIESGOS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Rango de tolerancia del objetivo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50986">
                <a:tc gridSpan="3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≥60%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≥62%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≥65%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≥70%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≥75%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5098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2509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 Base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283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Intensidad del control de la calidad del agua suministrada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([A11]/365)*100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Continuidad del suministro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[A12]/[A13]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horas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Cumplimiento del plan de inversiones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([B18]/[B19])*100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Talento Humano Capacitado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([B20]/[B21])*100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Productividad del personal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[[B21]/([B23]/1000))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4,37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≤4,37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≤4,37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≤4,37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≤4,37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≤4,37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Cumplimiento del Plan de Trabajo Anual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([E1]/[E2])*100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Implementación de las recomendaciones emitidas por la Auditoria Interna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([E3]/[E4])*100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Implementación de un Ambiente de Control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([E5]/[ E6])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2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Implementación de Control para la Planificación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([E5]/[ E7])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de la Implementación 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([E5]/[ E8])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de la Evaluación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([E5]/[ E9])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para la Mejora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([E5]/[ E10])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N°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2,95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3,30</a:t>
                      </a:r>
                    </a:p>
                  </a:txBody>
                  <a:tcPr marL="37048" marR="370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3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02950"/>
            <a:ext cx="12192000" cy="6337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  <a:r>
              <a:rPr lang="es-E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INDICADORES DEL PLAN ESTRATÉGICO INSTITUCIONAL</a:t>
            </a:r>
            <a:endParaRPr lang="es-E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Marcador de contenido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91979784"/>
              </p:ext>
            </p:extLst>
          </p:nvPr>
        </p:nvGraphicFramePr>
        <p:xfrm>
          <a:off x="838200" y="1985212"/>
          <a:ext cx="10615863" cy="4259176"/>
        </p:xfrm>
        <a:graphic>
          <a:graphicData uri="http://schemas.openxmlformats.org/drawingml/2006/table">
            <a:tbl>
              <a:tblPr firstRow="1" firstCol="1" bandRow="1"/>
              <a:tblGrid>
                <a:gridCol w="3926209"/>
                <a:gridCol w="1668657"/>
                <a:gridCol w="893004"/>
                <a:gridCol w="985309"/>
                <a:gridCol w="625388"/>
                <a:gridCol w="625388"/>
                <a:gridCol w="625388"/>
                <a:gridCol w="633260"/>
                <a:gridCol w="633260"/>
              </a:tblGrid>
              <a:tr h="510944"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FORTALECER LA GESTIÓN SOCIAL Y CONTRIBUIR A LA SOSTENIBILIDAD AMBIENTAL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Rango de tolerancia del objetivo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510944">
                <a:tc gridSpan="3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≥60%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≥62%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≥65%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≥70%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≥75%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51094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510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Formula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Línea Base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</a:tr>
              <a:tr h="443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Inversión en Innovación y Desarrollo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([B24]/[C3])*100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“Acceso” domiciliario a agua potable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([D1]/[D2])*100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Conexión a “sistemas” con redes de alcantarillado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([D3]/[A14])*100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Grado de cumplimiento de la normativa de vertidos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([C12]/[C13])*100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Utilización del recurso agua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([C14]/[A9])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l/hab día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Y" sz="90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</a:t>
                      </a: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PY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61" marR="37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6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2471774"/>
            <a:ext cx="12192000" cy="1395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6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GRACIAS </a:t>
            </a:r>
            <a:endParaRPr lang="es-ES" sz="6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9544" y="4457700"/>
            <a:ext cx="1490056" cy="226060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4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89" y="969707"/>
            <a:ext cx="12192000" cy="72098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000" dirty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Georgia" panose="02040502050405020303" pitchFamily="18" charset="0"/>
              </a:rPr>
              <a:t>  </a:t>
            </a:r>
            <a:r>
              <a:rPr lang="es-ES" sz="4000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INTRODUCCIÓN</a:t>
            </a:r>
            <a:endParaRPr lang="es-ES" sz="4000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838200" y="969707"/>
            <a:ext cx="4452257" cy="720981"/>
          </a:xfrm>
        </p:spPr>
        <p:txBody>
          <a:bodyPr>
            <a:normAutofit fontScale="90000"/>
          </a:bodyPr>
          <a:lstStyle/>
          <a:p>
            <a:r>
              <a:rPr lang="es-ES" dirty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Georgia" panose="02040502050405020303" pitchFamily="18" charset="0"/>
              </a:rPr>
              <a:t/>
            </a:r>
            <a:br>
              <a:rPr lang="es-ES" dirty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Georgia" panose="02040502050405020303" pitchFamily="18" charset="0"/>
              </a:rPr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4734" y="1783452"/>
            <a:ext cx="11272605" cy="49321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s-ES" sz="2400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Plan Estratégico Institucional (PEI</a:t>
            </a:r>
            <a:r>
              <a:rPr lang="es-ES" sz="2400" b="1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herramienta de gestión en la cual se formulan, ejecutan, controlan y evalúan las acciones para el logro de los objetivos estratégicos. Dichos objetivos estratégicos se formulan a partir de la identificación de las debilidades y fortalezas (factores internos) de la Empresa, así como oportunidades y amenazas (factores externos). Además se establecen la Misión, Visión, Objetivos,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Metas, Indicadores.</a:t>
            </a:r>
            <a:endParaRPr lang="es-ES" sz="24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sz="2400" dirty="0" smtClean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s-ES" sz="2400" b="1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ES" sz="2400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 Estratégico de la ESSAP </a:t>
            </a:r>
            <a:r>
              <a:rPr lang="es-ES" sz="2400" b="1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</a:t>
            </a:r>
            <a:r>
              <a:rPr lang="es-ES" sz="2400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s-ES" sz="2400" b="1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2026: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 elaborado a partir del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interno y externo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las Gerencias y Direcciones de la ESSAP S.A., cuyo diagnóstico fue identificado por cada sector. Así mismo, se definieron indicadores y metas para el cumplimiento de los objetivos estratégicos. </a:t>
            </a:r>
          </a:p>
          <a:p>
            <a:pPr marL="0" indent="0" algn="just">
              <a:spcBef>
                <a:spcPct val="0"/>
              </a:spcBef>
              <a:buNone/>
            </a:pPr>
            <a:endParaRPr lang="es-ES" sz="24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s-ES" sz="2400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PEI para los próximos </a:t>
            </a:r>
            <a:r>
              <a:rPr lang="es-ES" sz="2400" b="1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cinco (5) </a:t>
            </a:r>
            <a:r>
              <a:rPr lang="es-ES" sz="2400" b="1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años fue aprobado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según Acta Nº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1543/2022,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Resolución Nº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fecha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junio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2022. </a:t>
            </a:r>
            <a:endParaRPr lang="es-ES" sz="24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s-ES" dirty="0">
              <a:ln>
                <a:solidFill>
                  <a:schemeClr val="tx2"/>
                </a:solidFill>
              </a:ln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0" name="Imagen 9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70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2743200" y="2051165"/>
            <a:ext cx="2299677" cy="120486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</a:rPr>
              <a:t>MISIÓN</a:t>
            </a:r>
            <a:endParaRPr lang="es-ES" sz="3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10" name="Flecha derecha 9"/>
          <p:cNvSpPr/>
          <p:nvPr/>
        </p:nvSpPr>
        <p:spPr>
          <a:xfrm>
            <a:off x="5276320" y="2051165"/>
            <a:ext cx="4227443" cy="115957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Georgia" panose="02040502050405020303" pitchFamily="18" charset="0"/>
              </a:rPr>
              <a:t>¿Qué hace la Empresa?</a:t>
            </a:r>
            <a:endParaRPr lang="es-ES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Flecha derecha 10"/>
          <p:cNvSpPr/>
          <p:nvPr/>
        </p:nvSpPr>
        <p:spPr>
          <a:xfrm>
            <a:off x="5276321" y="3530600"/>
            <a:ext cx="4227442" cy="12192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Georgia" panose="02040502050405020303" pitchFamily="18" charset="0"/>
              </a:rPr>
              <a:t>¿A </a:t>
            </a:r>
            <a:r>
              <a:rPr lang="es-ES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Georgia" panose="02040502050405020303" pitchFamily="18" charset="0"/>
              </a:rPr>
              <a:t>donde queremos </a:t>
            </a:r>
            <a:r>
              <a:rPr lang="es-ES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Georgia" panose="02040502050405020303" pitchFamily="18" charset="0"/>
              </a:rPr>
              <a:t>llegar?</a:t>
            </a:r>
            <a:endParaRPr lang="es-ES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2743200" y="3530600"/>
            <a:ext cx="2299678" cy="12192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</a:rPr>
              <a:t>VISIÓN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2743200" y="5085876"/>
            <a:ext cx="2299677" cy="124469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</a:rPr>
              <a:t>VALORES</a:t>
            </a:r>
          </a:p>
        </p:txBody>
      </p:sp>
      <p:sp>
        <p:nvSpPr>
          <p:cNvPr id="17" name="Flecha derecha 16"/>
          <p:cNvSpPr/>
          <p:nvPr/>
        </p:nvSpPr>
        <p:spPr>
          <a:xfrm>
            <a:off x="5276321" y="5085875"/>
            <a:ext cx="4227442" cy="124469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Georgia" panose="02040502050405020303" pitchFamily="18" charset="0"/>
              </a:rPr>
              <a:t>¿Cómo lo hacemos?</a:t>
            </a: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3361" y="4305505"/>
            <a:ext cx="1533978" cy="2390934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89" y="969707"/>
            <a:ext cx="12192000" cy="72098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4000" dirty="0">
                <a:ln>
                  <a:solidFill>
                    <a:schemeClr val="tx2"/>
                  </a:solidFill>
                </a:ln>
                <a:solidFill>
                  <a:srgbClr val="002060"/>
                </a:solidFill>
                <a:latin typeface="Georgia" panose="02040502050405020303" pitchFamily="18" charset="0"/>
              </a:rPr>
              <a:t>     </a:t>
            </a:r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ESTRATEGIAS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3" name="Imagen 12" descr="C:\Users\ucer\Downloads\LOGO-ESSAP2-2021-0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681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033286"/>
            <a:ext cx="12192000" cy="60107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 </a:t>
            </a:r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NUESTRA VISIÓN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" y="68103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270656" y="1728816"/>
            <a:ext cx="11553044" cy="1667310"/>
          </a:xfrm>
          <a:prstGeom prst="rect">
            <a:avLst/>
          </a:prstGeom>
          <a:solidFill>
            <a:srgbClr val="DEEAF6"/>
          </a:solidFill>
          <a:ln>
            <a:noFill/>
          </a:ln>
          <a:extLst>
            <a:ext uri="{91240B29-F687-4F45-9708-019B960494DF}">
              <a14:hiddenLine xmlns:a14="http://schemas.microsoft.com/office/drawing/2010/main" w="63500" cap="rnd" cmpd="tri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Y" altLang="es-E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</a:t>
            </a:r>
            <a:r>
              <a:rPr lang="es-PY" alt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s-PY" altLang="es-E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derar la provisión de servicios de agua potable y alcantarillado sanitario a nivel país, con gestión eficiente,</a:t>
            </a:r>
            <a:r>
              <a:rPr kumimoji="0" lang="es-PY" altLang="es-E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tecnología apropiada y sostenible, garantizando a los usuarios un servicio de excelencia.</a:t>
            </a:r>
            <a:r>
              <a:rPr kumimoji="0" lang="es-PY" altLang="es-E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PY" alt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" y="113823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8" name="Rectángulo 17"/>
          <p:cNvSpPr/>
          <p:nvPr/>
        </p:nvSpPr>
        <p:spPr>
          <a:xfrm>
            <a:off x="300428" y="4669321"/>
            <a:ext cx="11553044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“Suministrar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servicios de agua </a:t>
            </a:r>
            <a:r>
              <a:rPr lang="es-ES" sz="24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potable y </a:t>
            </a:r>
            <a:r>
              <a:rPr lang="es-ES" sz="2400" dirty="0" smtClean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alcantarillado sanitario de manera sostenible, comprometidos con la calidad de vida de la población.”</a:t>
            </a:r>
            <a:endParaRPr lang="es-ES" sz="24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2400" dirty="0">
              <a:solidFill>
                <a:srgbClr val="00206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0" y="3873133"/>
            <a:ext cx="12192000" cy="701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4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NUESTRA MISIÓN 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Imagen 10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7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76763"/>
            <a:ext cx="12192000" cy="73773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OBJETIVOS ESTRATÉGICOS</a:t>
            </a:r>
            <a:endParaRPr lang="es-ES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575511" y="1873700"/>
            <a:ext cx="11116816" cy="45407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Aft>
                <a:spcPts val="600"/>
              </a:spcAft>
            </a:pPr>
            <a:r>
              <a:rPr lang="es-PY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Asegurar la gestión comercial y la atención del usuario</a:t>
            </a:r>
            <a:r>
              <a:rPr lang="es-PY" sz="2000" dirty="0" smtClean="0">
                <a:latin typeface="Georgia" panose="02040502050405020303" pitchFamily="18" charset="0"/>
              </a:rPr>
              <a:t>: brindando servicios de calidad y mejor atención a los usuarios, estableciendo procedimientos claros, para la reducción de los reclamos de mayor recurrencia y dar cumplimiento a los plazos establecidos.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s-PY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Aumentar la rentabilidad y la disponibilidad de recursos financieros: </a:t>
            </a:r>
            <a:r>
              <a:rPr lang="es-PY" sz="2000" dirty="0" smtClean="0">
                <a:latin typeface="Georgia" panose="02040502050405020303" pitchFamily="18" charset="0"/>
              </a:rPr>
              <a:t>reduciendo los costos operativos, el índice de agua no contabilizada y aumentar los ingresos por servicios.</a:t>
            </a:r>
            <a:endParaRPr lang="es-PY" sz="2000" dirty="0">
              <a:latin typeface="Georgia" panose="02040502050405020303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s-PY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Mejorar la funcionalidad con enfoque en el modelo de gestión por procesos y riesgos: </a:t>
            </a:r>
            <a:r>
              <a:rPr lang="es-PY" sz="2000" dirty="0" smtClean="0">
                <a:latin typeface="Georgia" panose="02040502050405020303" pitchFamily="18" charset="0"/>
              </a:rPr>
              <a:t>orientando la promoción de medidas estructurales y no estructurales, incluyendo la consolidación de políticas y planes para la gestión integrada de los servicios, el fortalecimiento institucional y los instrumentos de gestión con mecanismos participativos, con mayor transparencia en la rendición de cuentas.</a:t>
            </a:r>
            <a:endParaRPr lang="es-PY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/>
            <a:endParaRPr lang="es-ES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es-PY" sz="2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endParaRPr lang="es-ES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s-ES" sz="2000" dirty="0" smtClean="0">
              <a:latin typeface="Georgia" panose="02040502050405020303" pitchFamily="18" charset="0"/>
            </a:endParaRPr>
          </a:p>
          <a:p>
            <a:endParaRPr lang="es-ES" sz="2000" dirty="0">
              <a:latin typeface="Georgia" panose="02040502050405020303" pitchFamily="18" charset="0"/>
            </a:endParaRPr>
          </a:p>
          <a:p>
            <a:endParaRPr lang="es-ES" sz="2000" dirty="0">
              <a:latin typeface="Georgia" panose="02040502050405020303" pitchFamily="18" charset="0"/>
            </a:endParaRPr>
          </a:p>
          <a:p>
            <a:endParaRPr lang="es-ES" sz="2000" dirty="0">
              <a:latin typeface="Georgia" panose="02040502050405020303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9" name="Imagen 8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66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037253"/>
            <a:ext cx="12192000" cy="6086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OBJETIVOS ESTRATÉGICOS</a:t>
            </a:r>
            <a:endParaRPr lang="es-ES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32475" y="1788832"/>
            <a:ext cx="11288863" cy="213223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lvl="0" algn="just">
              <a:lnSpc>
                <a:spcPct val="120000"/>
              </a:lnSpc>
              <a:spcAft>
                <a:spcPts val="600"/>
              </a:spcAft>
            </a:pPr>
            <a:r>
              <a:rPr lang="es-PY" sz="26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Fortalecer la gestión social y contribuir a la sostenibilidad ambiental:</a:t>
            </a:r>
            <a:r>
              <a:rPr lang="es-PY" sz="2600" dirty="0" smtClean="0">
                <a:latin typeface="Georgia" panose="02040502050405020303" pitchFamily="18" charset="0"/>
              </a:rPr>
              <a:t> efectuando acciones que contribuyan tanto al acceso eficiente, asequible y universal a los servicios </a:t>
            </a:r>
            <a:r>
              <a:rPr lang="es-PY" sz="2200" dirty="0" smtClean="0">
                <a:latin typeface="Georgia" panose="02040502050405020303" pitchFamily="18" charset="0"/>
              </a:rPr>
              <a:t>de</a:t>
            </a:r>
            <a:r>
              <a:rPr lang="es-PY" sz="2600" dirty="0" smtClean="0">
                <a:latin typeface="Georgia" panose="02040502050405020303" pitchFamily="18" charset="0"/>
              </a:rPr>
              <a:t> agua potable y alcantarillado sanitario, como a la gestión constante de la calidad de agua y la protección del medio ambiente.</a:t>
            </a:r>
          </a:p>
          <a:p>
            <a:endParaRPr lang="es-PY" sz="3600" b="1" dirty="0" smtClean="0">
              <a:solidFill>
                <a:srgbClr val="002060"/>
              </a:solidFill>
            </a:endParaRPr>
          </a:p>
          <a:p>
            <a:endParaRPr lang="es-ES" sz="3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ES" sz="6200" dirty="0" smtClean="0"/>
          </a:p>
          <a:p>
            <a:endParaRPr lang="es-ES" sz="6200" dirty="0"/>
          </a:p>
          <a:p>
            <a:endParaRPr lang="es-ES" sz="6200" dirty="0"/>
          </a:p>
          <a:p>
            <a:endParaRPr lang="es-ES" sz="6200" dirty="0"/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4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037253"/>
            <a:ext cx="12192000" cy="6086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EJES ESTRATÉGICOS</a:t>
            </a:r>
            <a:endParaRPr lang="es-ES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32475" y="1788832"/>
            <a:ext cx="11288863" cy="366657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07000"/>
              </a:lnSpc>
              <a:spcBef>
                <a:spcPts val="1200"/>
              </a:spcBef>
              <a:buNone/>
            </a:pPr>
            <a:r>
              <a:rPr lang="es-PY" sz="8000" b="1" kern="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ASEGURAR </a:t>
            </a:r>
            <a:r>
              <a:rPr lang="es-PY" sz="8000" b="1" kern="0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GESTIÓN COMERCIAL Y LA ATENCIÓN DEL USUARIO: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Mejorar el acceso al servicio.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</a:t>
            </a:r>
            <a:r>
              <a:rPr lang="es-PY" sz="80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Micromedición</a:t>
            </a: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Lograr la satisfacción del </a:t>
            </a:r>
            <a:r>
              <a:rPr lang="es-PY" sz="80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cliente.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PY" sz="8000" b="1" kern="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AUMENTAR </a:t>
            </a:r>
            <a:r>
              <a:rPr lang="es-PY" sz="8000" b="1" kern="0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RENTABILIDAD Y LA DISPONIBILIDAD DE RECURSOS FINANCIEROS: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 smtClean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Optimizar </a:t>
            </a: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uso de los recursos financieros.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Reducir el índice de agua no contabilizada.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s-PY" sz="60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es-PY" sz="3600" b="1" dirty="0" smtClean="0">
              <a:solidFill>
                <a:srgbClr val="002060"/>
              </a:solidFill>
            </a:endParaRPr>
          </a:p>
          <a:p>
            <a:endParaRPr lang="es-ES" sz="3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ES" sz="6200" dirty="0" smtClean="0"/>
          </a:p>
          <a:p>
            <a:endParaRPr lang="es-ES" sz="6200" dirty="0"/>
          </a:p>
          <a:p>
            <a:endParaRPr lang="es-ES" sz="6200" dirty="0"/>
          </a:p>
          <a:p>
            <a:endParaRPr lang="es-ES" sz="6200" dirty="0"/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7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037253"/>
            <a:ext cx="12192000" cy="6086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EJES ESTRATÉGICOS</a:t>
            </a:r>
            <a:endParaRPr lang="es-ES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32475" y="1788832"/>
            <a:ext cx="11288863" cy="49395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PY" sz="6600" b="1" kern="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PY" sz="8000" b="1" kern="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MEJORAR </a:t>
            </a:r>
            <a:r>
              <a:rPr lang="es-PY" sz="8000" b="1" kern="0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FUNCIONALIDAD CON ENFOQUE EN EL MODELO DE GESTIÓN POR PROCESOS Y RIESGOS: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Mejorar los Controles Internos.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Enfocar a la empresa hacia un modelo de gestión basado en procesos y riesgos.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Impulsar  Acciones de Mejoras según observaciones de los organismos de control.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gestión de la Comunicación.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la infraestructura de la Empresa.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 los RRHH.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Emitir informe sobre la rendición de cuentas.</a:t>
            </a:r>
          </a:p>
          <a:p>
            <a:pPr marL="0" lvl="0" indent="0" algn="just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-PY" sz="8000" b="1" kern="0" dirty="0" smtClean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FORTALECER </a:t>
            </a:r>
            <a:r>
              <a:rPr lang="es-PY" sz="8000" b="1" kern="0" dirty="0">
                <a:solidFill>
                  <a:srgbClr val="00206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GESTIÓN SOCIAL Y CONTRIBUIR A LA SOSTENIBILIDAD AMBIENTAL: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Impulsar la resiliencia y la sostenibilidad ambiental.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s-PY" sz="80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Mejorar la cobertura del servicio.</a:t>
            </a: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es-PY" sz="3600" b="1" dirty="0" smtClean="0">
              <a:solidFill>
                <a:srgbClr val="002060"/>
              </a:solidFill>
            </a:endParaRPr>
          </a:p>
          <a:p>
            <a:endParaRPr lang="es-ES" sz="3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s-ES" sz="6200" dirty="0" smtClean="0"/>
          </a:p>
          <a:p>
            <a:endParaRPr lang="es-ES" sz="6200" dirty="0"/>
          </a:p>
          <a:p>
            <a:endParaRPr lang="es-ES" sz="6200" dirty="0"/>
          </a:p>
          <a:p>
            <a:endParaRPr lang="es-ES" sz="6200" dirty="0"/>
          </a:p>
        </p:txBody>
      </p:sp>
      <p:sp>
        <p:nvSpPr>
          <p:cNvPr id="7" name="Rectángulo 6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Imagen 7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25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902950"/>
            <a:ext cx="12192000" cy="6337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4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s-ES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Georgia" panose="02040502050405020303" pitchFamily="18" charset="0"/>
              </a:rPr>
              <a:t>  ANÁLISIS FODA (INTERNO)</a:t>
            </a:r>
            <a:endParaRPr lang="es-ES" sz="40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476564" y="1632003"/>
            <a:ext cx="5474785" cy="48927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Y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Fortalezas: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Decisiones orientadas a la atención del público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Tecnología e innovación para los servicios de agua potable y alcantarillado sanitario a la población 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Incorporación de plantas de tratamiento de efluentes con tecnología de punta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Normas establecidas para la competitividad del servicio 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Gestión eficiente  de los recursos financieros de la institución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Política operacional de la institución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Políticas internas de anticorrupción</a:t>
            </a:r>
          </a:p>
          <a:p>
            <a:pPr marL="0" lvl="0" indent="0" algn="just">
              <a:buNone/>
            </a:pPr>
            <a:endParaRPr lang="es-PY" sz="1800" dirty="0">
              <a:latin typeface="Georgia" panose="02040502050405020303" pitchFamily="18" charset="0"/>
            </a:endParaRPr>
          </a:p>
          <a:p>
            <a:pPr algn="just"/>
            <a:endParaRPr lang="es-ES" sz="1800" dirty="0">
              <a:latin typeface="Georgia" panose="02040502050405020303" pitchFamily="18" charset="0"/>
            </a:endParaRPr>
          </a:p>
        </p:txBody>
      </p:sp>
      <p:sp>
        <p:nvSpPr>
          <p:cNvPr id="14" name="Marcador de contenido 4"/>
          <p:cNvSpPr>
            <a:spLocks noGrp="1"/>
          </p:cNvSpPr>
          <p:nvPr>
            <p:ph sz="half" idx="1"/>
          </p:nvPr>
        </p:nvSpPr>
        <p:spPr>
          <a:xfrm>
            <a:off x="6387152" y="1615296"/>
            <a:ext cx="5546544" cy="48927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PY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Debilidades: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Falta de elaboración de procedimientos de algunas dependencias de la empresa.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Limitada integración entre las áreas de Tecnologías de la información y la comunicación (TIC) y otras áreas para la optimización de los procesos de los servicios.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Inadecuada asignación del Talento Humano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Limitada comunicación y coordinación entre los sectores de la empresa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Limitada capacidad financiera para dar respuesta a la problemática del sector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Escasa disponibilidad de recursos para equipamiento y movilidad </a:t>
            </a:r>
          </a:p>
          <a:p>
            <a:pPr lvl="0"/>
            <a:r>
              <a:rPr lang="es-PY" sz="1800" dirty="0">
                <a:latin typeface="Georgia" panose="02040502050405020303" pitchFamily="18" charset="0"/>
              </a:rPr>
              <a:t>Limitada gestión de los riesgos</a:t>
            </a:r>
          </a:p>
          <a:p>
            <a:r>
              <a:rPr lang="es-PY" sz="1800" dirty="0">
                <a:latin typeface="Georgia" panose="02040502050405020303" pitchFamily="18" charset="0"/>
              </a:rPr>
              <a:t>Carente identidad y compromiso institucional</a:t>
            </a:r>
          </a:p>
          <a:p>
            <a:pPr algn="just"/>
            <a:endParaRPr lang="es-ES" sz="1800" dirty="0">
              <a:latin typeface="Georgia" panose="02040502050405020303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611738" y="210612"/>
            <a:ext cx="323452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MONITOREO DE GESTIÓN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PY" sz="1100" dirty="0">
                <a:solidFill>
                  <a:srgbClr val="00206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PLANEAMIENTO Y GESTIÓN</a:t>
            </a:r>
            <a:endParaRPr lang="es-MX" altLang="es-PY" sz="11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16" name="Imagen 15" descr="C:\Users\ucer\Downloads\LOGO-ESSAP2-2021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52" y="210612"/>
            <a:ext cx="2361390" cy="539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6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2046</Words>
  <Application>Microsoft Office PowerPoint</Application>
  <PresentationFormat>Panorámica</PresentationFormat>
  <Paragraphs>557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Times New Roman</vt:lpstr>
      <vt:lpstr>Wingdings</vt:lpstr>
      <vt:lpstr>Tema de Office</vt:lpstr>
      <vt:lpstr>Presentación de PowerPoint</vt:lpstr>
      <vt:lpstr> </vt:lpstr>
      <vt:lpstr>Presentación de PowerPoint</vt:lpstr>
      <vt:lpstr>   NUESTRA VISIÓN</vt:lpstr>
      <vt:lpstr>   OBJETIVOS ESTRATÉGICOS</vt:lpstr>
      <vt:lpstr>   OBJETIVOS ESTRATÉGICOS</vt:lpstr>
      <vt:lpstr>   EJES ESTRATÉGICOS</vt:lpstr>
      <vt:lpstr>   EJES ESTRATÉGICOS</vt:lpstr>
      <vt:lpstr>   ANÁLISIS FODA (INTERNO)</vt:lpstr>
      <vt:lpstr>   ANÁLISIS FODA (EXTERNO)</vt:lpstr>
      <vt:lpstr>   INDICADORES DEL PLAN ESTRATÉGICO INSTITUCIONAL</vt:lpstr>
      <vt:lpstr>   INDICADORES DEL PLAN ESTRATÉGICO INSTITUCIONAL</vt:lpstr>
      <vt:lpstr>   INDICADORES DEL PLAN ESTRATÉGICO INSTITUCIONAL</vt:lpstr>
      <vt:lpstr>   INDICADORES DEL PLAN ESTRATÉGICO INSTITUCIONAL</vt:lpstr>
      <vt:lpstr>GRACIAS </vt:lpstr>
    </vt:vector>
  </TitlesOfParts>
  <Company>RevolucionUnattended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essap</dc:creator>
  <cp:lastModifiedBy>essap</cp:lastModifiedBy>
  <cp:revision>95</cp:revision>
  <cp:lastPrinted>2019-08-30T16:01:50Z</cp:lastPrinted>
  <dcterms:created xsi:type="dcterms:W3CDTF">2019-08-28T14:56:00Z</dcterms:created>
  <dcterms:modified xsi:type="dcterms:W3CDTF">2022-09-21T17:26:19Z</dcterms:modified>
</cp:coreProperties>
</file>